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349" r:id="rId3"/>
    <p:sldId id="418" r:id="rId4"/>
    <p:sldId id="392" r:id="rId5"/>
    <p:sldId id="350" r:id="rId6"/>
    <p:sldId id="351" r:id="rId7"/>
    <p:sldId id="352" r:id="rId8"/>
    <p:sldId id="371" r:id="rId9"/>
    <p:sldId id="372" r:id="rId10"/>
    <p:sldId id="353" r:id="rId11"/>
    <p:sldId id="354" r:id="rId12"/>
    <p:sldId id="374" r:id="rId13"/>
    <p:sldId id="393" r:id="rId14"/>
    <p:sldId id="359" r:id="rId15"/>
    <p:sldId id="362" r:id="rId16"/>
    <p:sldId id="363" r:id="rId17"/>
    <p:sldId id="364" r:id="rId18"/>
    <p:sldId id="365" r:id="rId19"/>
    <p:sldId id="366" r:id="rId20"/>
    <p:sldId id="367" r:id="rId21"/>
    <p:sldId id="360" r:id="rId22"/>
    <p:sldId id="368" r:id="rId23"/>
    <p:sldId id="369" r:id="rId24"/>
    <p:sldId id="370" r:id="rId25"/>
    <p:sldId id="394" r:id="rId26"/>
    <p:sldId id="355" r:id="rId27"/>
    <p:sldId id="358" r:id="rId28"/>
    <p:sldId id="281" r:id="rId29"/>
  </p:sldIdLst>
  <p:sldSz cx="12192000" cy="6858000"/>
  <p:notesSz cx="6858000" cy="9144000"/>
  <p:embeddedFontLst>
    <p:embeddedFont>
      <p:font typeface="Copperplate Gothic Bold" pitchFamily="34" charset="0"/>
      <p:regular r:id="rId32"/>
    </p:embeddedFont>
    <p:embeddedFont>
      <p:font typeface="楷体" pitchFamily="49" charset="-122"/>
      <p:regular r:id="rId33"/>
    </p:embeddedFont>
    <p:embeddedFont>
      <p:font typeface="Impact" pitchFamily="34" charset="0"/>
      <p:regular r:id="rId34"/>
    </p:embeddedFont>
    <p:embeddedFont>
      <p:font typeface="微软雅黑" pitchFamily="34" charset="-122"/>
      <p:regular r:id="rId35"/>
      <p:bold r:id="rId36"/>
    </p:embeddedFont>
    <p:embeddedFont>
      <p:font typeface="Calibri" pitchFamily="34" charset="0"/>
      <p:regular r:id="rId37"/>
      <p:bold r:id="rId38"/>
      <p:italic r:id="rId39"/>
      <p:boldItalic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33"/>
    <a:srgbClr val="00CC00"/>
    <a:srgbClr val="28A9D6"/>
    <a:srgbClr val="7FCCE7"/>
    <a:srgbClr val="4AB7DC"/>
    <a:srgbClr val="0033CC"/>
    <a:srgbClr val="4DB8DD"/>
    <a:srgbClr val="404040"/>
    <a:srgbClr val="6A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1" autoAdjust="0"/>
    <p:restoredTop sz="90750" autoAdjust="0"/>
  </p:normalViewPr>
  <p:slideViewPr>
    <p:cSldViewPr showGuides="1">
      <p:cViewPr>
        <p:scale>
          <a:sx n="75" d="100"/>
          <a:sy n="75" d="100"/>
        </p:scale>
        <p:origin x="-1242" y="-216"/>
      </p:cViewPr>
      <p:guideLst>
        <p:guide orient="horz" pos="390"/>
        <p:guide orient="horz" pos="1496"/>
        <p:guide orient="horz" pos="3842"/>
        <p:guide orient="horz" pos="3056"/>
        <p:guide orient="horz" pos="2693"/>
        <p:guide orient="horz" pos="3240"/>
        <p:guide pos="3839"/>
        <p:guide pos="926"/>
        <p:guide pos="7680"/>
        <p:guide pos="7015"/>
        <p:guide pos="1264"/>
        <p:guide pos="6335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854" y="-96"/>
      </p:cViewPr>
      <p:guideLst>
        <p:guide orient="horz" pos="299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918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90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8187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</a:p>
          <a:p>
            <a:pPr algn="ctr"/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58385" y="6093460"/>
            <a:ext cx="286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73050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2019/3/22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 smtClean="0">
                <a:solidFill>
                  <a:schemeClr val="accent1"/>
                </a:solidFill>
              </a:rPr>
              <a:t>目录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16265" y="39433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2642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4265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52765" y="42354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26400" y="22796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2701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6353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911090" y="6089650"/>
            <a:ext cx="2961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63560" y="174625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2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2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4.gif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image" Target="../media/image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3287688" y="3212976"/>
            <a:ext cx="538748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基础设施事件管理流程培训</a:t>
            </a:r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培训讲师：</a:t>
            </a:r>
            <a:endParaRPr lang="en-US" altLang="zh-CN" dirty="0" smtClean="0"/>
          </a:p>
          <a:p>
            <a:r>
              <a:rPr lang="zh-CN" altLang="en-US" dirty="0" smtClean="0"/>
              <a:t>培训日期：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6844" y="357166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hlinkClick r:id="rId3" action="ppaction://hlinksldjump"/>
              </a:rPr>
              <a:t>直流屏的基本介绍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16080" y="2383869"/>
            <a:ext cx="4538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zh-CN" altLang="en-US" dirty="0" smtClean="0"/>
              <a:t>电池</a:t>
            </a:r>
            <a:r>
              <a:rPr lang="zh-CN" altLang="en-US" dirty="0"/>
              <a:t>巡检单元：电池巡检单元就是对蓄电池在线电压情况巡环检测的一种设备。可以实时检测到每节蓄电池电压的多少，当哪一节蓄电池电压高过或低过设定时，就会发出告警信号，并能通过监控系统显示出是哪一节蓄电池发生故障。</a:t>
            </a:r>
          </a:p>
        </p:txBody>
      </p:sp>
      <p:pic>
        <p:nvPicPr>
          <p:cNvPr id="13" name="图片 12" descr="552%Y}E~79T$U[XALDK(DS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875" y="3738244"/>
            <a:ext cx="2162175" cy="2461895"/>
          </a:xfrm>
          <a:prstGeom prst="rect">
            <a:avLst/>
          </a:prstGeom>
        </p:spPr>
      </p:pic>
      <p:pic>
        <p:nvPicPr>
          <p:cNvPr id="14" name="图片 13" descr="TTS9X[IF5V70M]VI@8R[3Y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432" y="911542"/>
            <a:ext cx="2162810" cy="2543175"/>
          </a:xfrm>
          <a:prstGeom prst="rect">
            <a:avLst/>
          </a:prstGeom>
        </p:spPr>
      </p:pic>
      <p:pic>
        <p:nvPicPr>
          <p:cNvPr id="3" name="图片 2" descr="K8DBMJ5I]S2{8K]0%T`F3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1744" y="1270635"/>
            <a:ext cx="2659380" cy="1824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2379" y="3984625"/>
            <a:ext cx="2658745" cy="19691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15480" y="2708920"/>
            <a:ext cx="792088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87848" y="4969509"/>
            <a:ext cx="792088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7" idx="3"/>
            <a:endCxn id="3" idx="1"/>
          </p:cNvCxnSpPr>
          <p:nvPr/>
        </p:nvCxnSpPr>
        <p:spPr>
          <a:xfrm flipV="1">
            <a:off x="2207568" y="2183130"/>
            <a:ext cx="1584176" cy="8138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5" idx="1"/>
          </p:cNvCxnSpPr>
          <p:nvPr/>
        </p:nvCxnSpPr>
        <p:spPr>
          <a:xfrm flipV="1">
            <a:off x="2179936" y="4969193"/>
            <a:ext cx="1612443" cy="2883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6844" y="357166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hlinkClick r:id="rId3" action="ppaction://hlinksldjump"/>
              </a:rPr>
              <a:t>直流屏的基本介绍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37228" y="1643050"/>
            <a:ext cx="499933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zh-CN" altLang="en-US" dirty="0" smtClean="0"/>
              <a:t>降压</a:t>
            </a:r>
            <a:r>
              <a:rPr lang="zh-CN" altLang="en-US" dirty="0"/>
              <a:t>单元：降压单元就是降压稳压设备，是合母电压输入降压单元，降压单元再输出到控母，调节控母电压在设定范围内（</a:t>
            </a:r>
            <a:r>
              <a:rPr lang="en-US" altLang="zh-CN" dirty="0"/>
              <a:t>110</a:t>
            </a:r>
            <a:r>
              <a:rPr lang="en-US" dirty="0"/>
              <a:t>V</a:t>
            </a:r>
            <a:r>
              <a:rPr lang="zh-CN" altLang="en-US" dirty="0"/>
              <a:t>或</a:t>
            </a:r>
            <a:r>
              <a:rPr lang="en-US" altLang="zh-CN" dirty="0"/>
              <a:t>220</a:t>
            </a:r>
            <a:r>
              <a:rPr lang="en-US" dirty="0"/>
              <a:t>V）。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/>
              <a:t>、自动状态：当合母电压变化时，降压单元自动调节，保证输出电压稳定。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/>
              <a:t>、手动状态：通过转换开关控制输出电压（控母电压）。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50" y="1328420"/>
            <a:ext cx="2799715" cy="4704715"/>
          </a:xfrm>
          <a:prstGeom prst="rect">
            <a:avLst/>
          </a:prstGeom>
        </p:spPr>
      </p:pic>
      <p:pic>
        <p:nvPicPr>
          <p:cNvPr id="5" name="图片 4" descr="S1GZ`E0G6X$5I76R}86(0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5815" y="2390775"/>
            <a:ext cx="2318137" cy="25793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71464" y="5034910"/>
            <a:ext cx="396044" cy="5047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7" idx="3"/>
            <a:endCxn id="5" idx="1"/>
          </p:cNvCxnSpPr>
          <p:nvPr/>
        </p:nvCxnSpPr>
        <p:spPr>
          <a:xfrm flipV="1">
            <a:off x="1667508" y="3680460"/>
            <a:ext cx="1678307" cy="16068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6844" y="357166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hlinkClick r:id="rId3" action="ppaction://hlinksldjump"/>
              </a:rPr>
              <a:t>直流屏的基本介绍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9548" y="1358473"/>
            <a:ext cx="641705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zh-CN" altLang="en-US" dirty="0" smtClean="0"/>
              <a:t>配电</a:t>
            </a:r>
            <a:r>
              <a:rPr lang="zh-CN" altLang="en-US" dirty="0"/>
              <a:t>单元：配电单元主要是直流屏中为实现交流输入、直流输出、电压显示、电流显示等功能所使用的器件如：</a:t>
            </a:r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/>
              <a:t>、</a:t>
            </a:r>
            <a:r>
              <a:rPr lang="zh-CN" altLang="en-US" dirty="0">
                <a:sym typeface="+mn-ea"/>
              </a:rPr>
              <a:t>指示灯：电源指示灯亮为电源正常，故障指示灯应为长灭，亮起时是为故障状态。</a:t>
            </a:r>
          </a:p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、电压表：电压表是测量电压的一种仪器。</a:t>
            </a:r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/>
              <a:t>、断路器：断路器可用来分配电能，以及切断故障电路，防止事故扩大，保证安全运行。</a:t>
            </a:r>
          </a:p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zh-CN" altLang="en-US" dirty="0"/>
              <a:t>、接触器：接触器的作用是接通或断开电源；交流接触器有两种工作状态: 失电状态(释放状态) 和得电状态(动作状态)。</a:t>
            </a:r>
          </a:p>
          <a:p>
            <a:pPr marL="0" indent="0">
              <a:buNone/>
            </a:pPr>
            <a:r>
              <a:rPr lang="en-US" altLang="zh-CN" dirty="0" smtClean="0"/>
              <a:t>5</a:t>
            </a:r>
            <a:r>
              <a:rPr lang="zh-CN" altLang="en-US" dirty="0"/>
              <a:t>、防雷器：用来限制过电压，保护电气设备的绝缘免受雷电和操作过电压的危害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3" name="图片 2" descr="UX1S`6VGHZ%6T4U52GUF4{U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2113" y="1724866"/>
            <a:ext cx="2140219" cy="1119644"/>
          </a:xfrm>
          <a:prstGeom prst="rect">
            <a:avLst/>
          </a:prstGeom>
        </p:spPr>
      </p:pic>
      <p:pic>
        <p:nvPicPr>
          <p:cNvPr id="8" name="图片 7" descr="B~BUHYN5V%TU`W}11@DGRB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98" y="1724866"/>
            <a:ext cx="1418590" cy="1283970"/>
          </a:xfrm>
          <a:prstGeom prst="rect">
            <a:avLst/>
          </a:prstGeom>
        </p:spPr>
      </p:pic>
      <p:pic>
        <p:nvPicPr>
          <p:cNvPr id="10" name="图片 9" descr="J(8`U6}G9LJXFSP64}LY``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86" y="3023644"/>
            <a:ext cx="1384300" cy="1283970"/>
          </a:xfrm>
          <a:prstGeom prst="rect">
            <a:avLst/>
          </a:prstGeom>
        </p:spPr>
      </p:pic>
      <p:pic>
        <p:nvPicPr>
          <p:cNvPr id="12" name="图片 11" descr="XI44VR{@XQ@{QUCYM}15S7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98" y="4675604"/>
            <a:ext cx="2387287" cy="1057652"/>
          </a:xfrm>
          <a:prstGeom prst="rect">
            <a:avLst/>
          </a:prstGeom>
        </p:spPr>
      </p:pic>
      <p:pic>
        <p:nvPicPr>
          <p:cNvPr id="13" name="图片 12" descr="[2@YSK(7(Z)JZH%GEW@([)J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9124" y="3032772"/>
            <a:ext cx="2080692" cy="1388204"/>
          </a:xfrm>
          <a:prstGeom prst="rect">
            <a:avLst/>
          </a:prstGeom>
        </p:spPr>
      </p:pic>
      <p:pic>
        <p:nvPicPr>
          <p:cNvPr id="14" name="图片 13" descr="_LV{C7~CH9ZCDLSI1F`81L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9471" y="4633297"/>
            <a:ext cx="1012862" cy="10999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12</a:t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3" name="矩形 12">
              <a:hlinkClick r:id="rId3" action="ppaction://hlinksldjump"/>
            </p:cNvPr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4754" y="2273851"/>
            <a:ext cx="7775702" cy="810100"/>
            <a:chOff x="3504874" y="2510153"/>
            <a:chExt cx="5182252" cy="1057947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3"/>
              <a:ext cx="3578130" cy="105794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直流屏的基本介绍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直流屏的基本操作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直流屏的检查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832065" y="2126573"/>
            <a:ext cx="3996055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、点击主页 </a:t>
            </a:r>
            <a:r>
              <a:rPr lang="en-US" altLang="zh-CN" dirty="0"/>
              <a:t>- “</a:t>
            </a:r>
            <a:r>
              <a:rPr lang="zh-CN" altLang="en-US" dirty="0"/>
              <a:t>系统信息</a:t>
            </a:r>
            <a:r>
              <a:rPr lang="en-US" altLang="zh-CN" dirty="0"/>
              <a:t>”</a:t>
            </a:r>
            <a:r>
              <a:rPr lang="zh-CN" altLang="en-US" dirty="0"/>
              <a:t>查看信息。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803712" y="4086300"/>
            <a:ext cx="4024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点击</a:t>
            </a:r>
            <a:r>
              <a:rPr lang="en-US" altLang="zh-CN" dirty="0">
                <a:sym typeface="+mn-ea"/>
              </a:rPr>
              <a:t> “</a:t>
            </a:r>
            <a:r>
              <a:rPr lang="zh-CN" altLang="en-US" dirty="0">
                <a:sym typeface="+mn-ea"/>
              </a:rPr>
              <a:t>直流屏输入交流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查看交流信息。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66844" y="357166"/>
            <a:ext cx="385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直流屏的基本操作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图片 6" descr="(V~HF}R_LMQ`84ZMF}HZ~T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9052" y="1614006"/>
            <a:ext cx="3314700" cy="1913890"/>
          </a:xfrm>
          <a:prstGeom prst="rect">
            <a:avLst/>
          </a:prstGeom>
        </p:spPr>
      </p:pic>
      <p:pic>
        <p:nvPicPr>
          <p:cNvPr id="8" name="图片 7" descr="@WE`E@CUHG654F~U(UP8R3V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5600" y="1613371"/>
            <a:ext cx="3214370" cy="1909445"/>
          </a:xfrm>
          <a:prstGeom prst="rect">
            <a:avLst/>
          </a:prstGeom>
        </p:spPr>
      </p:pic>
      <p:pic>
        <p:nvPicPr>
          <p:cNvPr id="11" name="图片 10" descr="I86G}7DGXU%$Z6180CT7Q5Q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65600" y="3713321"/>
            <a:ext cx="3213735" cy="2019935"/>
          </a:xfrm>
          <a:prstGeom prst="rect">
            <a:avLst/>
          </a:prstGeom>
        </p:spPr>
      </p:pic>
      <p:pic>
        <p:nvPicPr>
          <p:cNvPr id="13" name="图片 12" descr="XOJC~G%U)FJ(7XRPS_4]OGW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687" y="3713321"/>
            <a:ext cx="3314065" cy="20199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03713" y="3251158"/>
            <a:ext cx="367982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dirty="0">
                <a:sym typeface="+mn-ea"/>
              </a:rPr>
              <a:t>点击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交流信息查看</a:t>
            </a:r>
            <a:r>
              <a:rPr lang="en-US" altLang="zh-CN" dirty="0">
                <a:sym typeface="+mn-ea"/>
              </a:rPr>
              <a:t>”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9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256240" y="2073622"/>
            <a:ext cx="2979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模块数据查看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查看模块信息。</a:t>
            </a:r>
            <a:endParaRPr lang="zh-CN" altLang="en-US" dirty="0"/>
          </a:p>
        </p:txBody>
      </p:sp>
      <p:pic>
        <p:nvPicPr>
          <p:cNvPr id="8" name="图片 7" descr="@WE`E@CUHG654F~U(UP8R3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628800"/>
            <a:ext cx="3116491" cy="3186990"/>
          </a:xfrm>
          <a:prstGeom prst="rect">
            <a:avLst/>
          </a:prstGeom>
        </p:spPr>
      </p:pic>
      <p:pic>
        <p:nvPicPr>
          <p:cNvPr id="5" name="图片 4" descr="S4$9P$0{H{0G8`3VJIYA$N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808" y="2996952"/>
            <a:ext cx="3164801" cy="323415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95406" y="428604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直流屏的基本操作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594600" y="2578100"/>
            <a:ext cx="4077335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电池信息查看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查看电池信息。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594600" y="4076700"/>
            <a:ext cx="4077335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电池巡检仪状态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查看电池巡检仪信息。</a:t>
            </a:r>
            <a:endParaRPr lang="zh-CN" altLang="en-US" dirty="0"/>
          </a:p>
        </p:txBody>
      </p:sp>
      <p:pic>
        <p:nvPicPr>
          <p:cNvPr id="8" name="图片 7" descr="@WE`E@CUHG654F~U(UP8R3V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6432" y="1130320"/>
            <a:ext cx="3214370" cy="1909445"/>
          </a:xfrm>
          <a:prstGeom prst="rect">
            <a:avLst/>
          </a:prstGeom>
        </p:spPr>
      </p:pic>
      <p:pic>
        <p:nvPicPr>
          <p:cNvPr id="6" name="图片 5" descr="4WV(E1GR]GKMCPS}TT`ZMAL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79776" y="2655136"/>
            <a:ext cx="3147751" cy="1872208"/>
          </a:xfrm>
          <a:prstGeom prst="rect">
            <a:avLst/>
          </a:prstGeom>
        </p:spPr>
      </p:pic>
      <p:pic>
        <p:nvPicPr>
          <p:cNvPr id="7" name="图片 6" descr="M~PSOV_F8AZ%}_00AG1LGF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1160" y="4149080"/>
            <a:ext cx="3214370" cy="20510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666844" y="35716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直流屏的基本操作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2" name="肘形连接符 11"/>
          <p:cNvCxnSpPr>
            <a:endCxn id="6" idx="0"/>
          </p:cNvCxnSpPr>
          <p:nvPr/>
        </p:nvCxnSpPr>
        <p:spPr>
          <a:xfrm>
            <a:off x="3575720" y="1772816"/>
            <a:ext cx="2077932" cy="882320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endCxn id="7" idx="3"/>
          </p:cNvCxnSpPr>
          <p:nvPr/>
        </p:nvCxnSpPr>
        <p:spPr>
          <a:xfrm rot="10800000" flipV="1">
            <a:off x="3845531" y="3039763"/>
            <a:ext cx="3186575" cy="2134841"/>
          </a:xfrm>
          <a:prstGeom prst="bentConnector3">
            <a:avLst>
              <a:gd name="adj1" fmla="val -14166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761243" y="2942593"/>
            <a:ext cx="4213587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7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电池曲线查看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查看电池充放电曲线。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66844" y="35716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直流屏的基本操作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图片 7" descr="@WE`E@CUHG654F~U(UP8R3V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7374" y="1928802"/>
            <a:ext cx="3214370" cy="2857520"/>
          </a:xfrm>
          <a:prstGeom prst="rect">
            <a:avLst/>
          </a:prstGeom>
        </p:spPr>
      </p:pic>
      <p:pic>
        <p:nvPicPr>
          <p:cNvPr id="6" name="图片 5" descr="2818WM]WWUE3)QMTMXH%ILK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1784" y="3068960"/>
            <a:ext cx="3415030" cy="2857520"/>
          </a:xfrm>
          <a:prstGeom prst="rect">
            <a:avLst/>
          </a:prstGeom>
        </p:spPr>
      </p:pic>
      <p:cxnSp>
        <p:nvCxnSpPr>
          <p:cNvPr id="9" name="肘形连接符 8"/>
          <p:cNvCxnSpPr>
            <a:endCxn id="6" idx="0"/>
          </p:cNvCxnSpPr>
          <p:nvPr/>
        </p:nvCxnSpPr>
        <p:spPr>
          <a:xfrm flipV="1">
            <a:off x="932101" y="3068960"/>
            <a:ext cx="4927198" cy="576064"/>
          </a:xfrm>
          <a:prstGeom prst="bentConnector4">
            <a:avLst>
              <a:gd name="adj1" fmla="val -11145"/>
              <a:gd name="adj2" fmla="val 32928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166100" y="2988310"/>
            <a:ext cx="3932555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8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馈出信息查看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查看直流馈出支路状态。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66844" y="35716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直流屏的基本操作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图片 7" descr="@WE`E@CUHG654F~U(UP8R3V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522" y="1928802"/>
            <a:ext cx="3394075" cy="2948630"/>
          </a:xfrm>
          <a:prstGeom prst="rect">
            <a:avLst/>
          </a:prstGeom>
        </p:spPr>
      </p:pic>
      <p:pic>
        <p:nvPicPr>
          <p:cNvPr id="6" name="图片 5" descr="_9RVJQ06T@H18LR$UV2~0(N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4298" y="1928802"/>
            <a:ext cx="3611880" cy="2928958"/>
          </a:xfrm>
          <a:prstGeom prst="rect">
            <a:avLst/>
          </a:prstGeom>
        </p:spPr>
      </p:pic>
      <p:cxnSp>
        <p:nvCxnSpPr>
          <p:cNvPr id="9" name="肘形连接符 8"/>
          <p:cNvCxnSpPr>
            <a:endCxn id="6" idx="2"/>
          </p:cNvCxnSpPr>
          <p:nvPr/>
        </p:nvCxnSpPr>
        <p:spPr>
          <a:xfrm>
            <a:off x="2423592" y="3645024"/>
            <a:ext cx="3406646" cy="1212736"/>
          </a:xfrm>
          <a:prstGeom prst="bentConnector4">
            <a:avLst>
              <a:gd name="adj1" fmla="val 4108"/>
              <a:gd name="adj2" fmla="val 118850"/>
            </a:avLst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124190" y="2506980"/>
            <a:ext cx="3957955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9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当前告警查看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查看当前故障信息。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134985" y="4189730"/>
            <a:ext cx="3935730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 smtClean="0">
                <a:sym typeface="+mn-ea"/>
              </a:rPr>
              <a:t>10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历史告警查看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查看历史故障记录。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666844" y="285728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直流屏的基本操作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图片 7" descr="@WE`E@CUHG654F~U(UP8R3V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895" y="1609725"/>
            <a:ext cx="3214370" cy="1909445"/>
          </a:xfrm>
          <a:prstGeom prst="rect">
            <a:avLst/>
          </a:prstGeom>
        </p:spPr>
      </p:pic>
      <p:pic>
        <p:nvPicPr>
          <p:cNvPr id="11" name="图片 10" descr="$1E%T}PIUX{E__G[9$))A}H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2120" y="1609725"/>
            <a:ext cx="3178810" cy="1856105"/>
          </a:xfrm>
          <a:prstGeom prst="rect">
            <a:avLst/>
          </a:prstGeom>
        </p:spPr>
      </p:pic>
      <p:pic>
        <p:nvPicPr>
          <p:cNvPr id="12" name="图片 11" descr="{(NLN4R5A[]T88L`4HSZZQ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260" y="3877310"/>
            <a:ext cx="3215005" cy="215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</a:t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3" name="矩形 12">
              <a:hlinkClick r:id="rId3" action="ppaction://hlinksldjump"/>
            </p:cNvPr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4754" y="2273851"/>
            <a:ext cx="7775702" cy="810100"/>
            <a:chOff x="3504874" y="2510153"/>
            <a:chExt cx="5182252" cy="1057947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3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直流屏的基本介绍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直流屏的基本操作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直流屏的检查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435215" y="3225800"/>
            <a:ext cx="4309745" cy="858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11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检查系统设置信息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查看系统配置、设置信息。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666844" y="35716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直流屏的基本操作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图片 7" descr="@WE`E@CUHG654F~U(UP8R3V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646" y="2285992"/>
            <a:ext cx="3214370" cy="2709871"/>
          </a:xfrm>
          <a:prstGeom prst="rect">
            <a:avLst/>
          </a:prstGeom>
        </p:spPr>
      </p:pic>
      <p:pic>
        <p:nvPicPr>
          <p:cNvPr id="5" name="图片 4" descr="95OJR]ORM}XUNA`~B5S3VE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67108" y="2285992"/>
            <a:ext cx="3311525" cy="27146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18885" y="4314190"/>
            <a:ext cx="4628190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1</a:t>
            </a:r>
            <a:r>
              <a:rPr lang="zh-CN" altLang="en-US" dirty="0">
                <a:sym typeface="+mn-ea"/>
              </a:rPr>
              <a:t>、点击主页 </a:t>
            </a:r>
            <a:r>
              <a:rPr lang="en-US" altLang="zh-CN" dirty="0">
                <a:sym typeface="+mn-ea"/>
              </a:rPr>
              <a:t>- “</a:t>
            </a:r>
            <a:r>
              <a:rPr lang="zh-CN" altLang="en-US" dirty="0">
                <a:sym typeface="+mn-ea"/>
              </a:rPr>
              <a:t>信息查询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查看信息。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18885" y="5102225"/>
            <a:ext cx="474360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、点击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直流信息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查看直流数据信息。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18885" y="5777230"/>
            <a:ext cx="4512774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3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开关状态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查看开关量状态。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66844" y="35716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直流屏的基本操作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图片 9" descr="ZQ5B$91JHNMOO4VTP}T1`_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3340"/>
            <a:ext cx="4537710" cy="2402840"/>
          </a:xfrm>
          <a:prstGeom prst="rect">
            <a:avLst/>
          </a:prstGeom>
        </p:spPr>
      </p:pic>
      <p:pic>
        <p:nvPicPr>
          <p:cNvPr id="11" name="图片 10" descr="U{_7}T84%])8PCGRF7J@]O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33190"/>
            <a:ext cx="4537710" cy="2401570"/>
          </a:xfrm>
          <a:prstGeom prst="rect">
            <a:avLst/>
          </a:prstGeom>
        </p:spPr>
      </p:pic>
      <p:pic>
        <p:nvPicPr>
          <p:cNvPr id="12" name="图片 11" descr="RS[Q418I3AMM[[VJWWIB~IU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85" y="1322705"/>
            <a:ext cx="4595495" cy="2388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270125" y="2518407"/>
            <a:ext cx="442915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4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电池信息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查看电池数据。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70125" y="3713167"/>
            <a:ext cx="4357718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、点击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绝缘信息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查看绝缘数据。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95406" y="35716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直流屏的基本操作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 descr="{FE]Q5N8A3KT]34%V9}63O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7295" y="1353185"/>
            <a:ext cx="4789170" cy="2263775"/>
          </a:xfrm>
          <a:prstGeom prst="rect">
            <a:avLst/>
          </a:prstGeom>
        </p:spPr>
      </p:pic>
      <p:pic>
        <p:nvPicPr>
          <p:cNvPr id="10" name="图片 9" descr="FXWUSR}]ZGIS%3_PZ%RCAL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295" y="3831590"/>
            <a:ext cx="4789170" cy="2354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52645" y="718185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发电机并机柜直流屏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152333" y="2525712"/>
            <a:ext cx="4408170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6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充放曲线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查看实时充放曲线。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152333" y="4188785"/>
            <a:ext cx="4408170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7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历史曲线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查看历史曲线。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66844" y="357166"/>
            <a:ext cx="3057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直流屏的基本操作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 descr="{`4UJP52]YM8)JK8()SI7(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5" y="1294765"/>
            <a:ext cx="5796280" cy="2308860"/>
          </a:xfrm>
          <a:prstGeom prst="rect">
            <a:avLst/>
          </a:prstGeom>
        </p:spPr>
      </p:pic>
      <p:pic>
        <p:nvPicPr>
          <p:cNvPr id="7" name="图片 6" descr="4L@DTT0S99Q~(FSRQ`M[KIB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5" y="3735705"/>
            <a:ext cx="5796280" cy="23799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58360" y="772795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发电机并机柜直流屏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217738" y="2265679"/>
            <a:ext cx="4286280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8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历史故障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查看历史故障信息。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17738" y="4349440"/>
            <a:ext cx="4357718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>
                <a:sym typeface="+mn-ea"/>
              </a:rPr>
              <a:t>9</a:t>
            </a:r>
            <a:r>
              <a:rPr lang="zh-CN" altLang="en-US" dirty="0">
                <a:sym typeface="+mn-ea"/>
              </a:rPr>
              <a:t>、点击</a:t>
            </a:r>
            <a:r>
              <a:rPr lang="en-US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实时报警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查看实时报警信息。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66844" y="357166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直流屏的基本操作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 descr="P[F@EX_]5W(DGD3~[$FK(P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4245" y="1177290"/>
            <a:ext cx="4945380" cy="2247265"/>
          </a:xfrm>
          <a:prstGeom prst="rect">
            <a:avLst/>
          </a:prstGeom>
        </p:spPr>
      </p:pic>
      <p:pic>
        <p:nvPicPr>
          <p:cNvPr id="10" name="图片 9" descr="Y]2G@%X_SB6M@(W4[ZBDDFO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4880" y="3698240"/>
            <a:ext cx="4944110" cy="23723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24400" y="655320"/>
            <a:ext cx="340042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楷体" panose="02010609060101010101" charset="-122"/>
                <a:ea typeface="楷体" panose="02010609060101010101" charset="-122"/>
                <a:sym typeface="+mn-ea"/>
              </a:rPr>
              <a:t>发电机并机柜直流屏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24</a:t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3" name="矩形 12">
              <a:hlinkClick r:id="rId3" action="ppaction://hlinksldjump"/>
            </p:cNvPr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4754" y="2273851"/>
            <a:ext cx="7775702" cy="810100"/>
            <a:chOff x="3504874" y="2510153"/>
            <a:chExt cx="5182252" cy="1057947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3"/>
              <a:ext cx="3578130" cy="105794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直流屏的基本介绍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直流屏的基本操作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直流屏的检查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6844" y="357166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3" action="ppaction://hlinksldjump"/>
              </a:rPr>
              <a:t>直流屏的检查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39415" y="2172330"/>
            <a:ext cx="5289233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 1</a:t>
            </a:r>
            <a:r>
              <a:rPr lang="zh-CN" altLang="en-US" dirty="0"/>
              <a:t>、查看直流屏两路输入电源指示灯为常亮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6752687" y="2842106"/>
            <a:ext cx="4953000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/>
              <a:t>、查看故障指示灯为常灭状态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752052" y="3444999"/>
            <a:ext cx="4953635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、查看直流屏内三个整流模块运行状态无告警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752694" y="4149080"/>
            <a:ext cx="4952993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、检查直流屏监控模块电池；均、浮充电压，均充限流值，均充周期及持续时间，温度补偿系数等各项参数符合当前使用需求。</a:t>
            </a:r>
          </a:p>
        </p:txBody>
      </p:sp>
      <p:pic>
        <p:nvPicPr>
          <p:cNvPr id="5" name="图片 4" descr="@L22J9N1)1]FLRYOVDIJ@V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5" y="1022350"/>
            <a:ext cx="2319655" cy="50774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030" y="1022350"/>
            <a:ext cx="2331720" cy="507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7" grpId="0"/>
      <p:bldP spid="7" grpId="1"/>
      <p:bldP spid="9" grpId="0"/>
      <p:bldP spid="9" grpId="1"/>
      <p:bldP spid="10" grpId="0"/>
      <p:bldP spid="10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84032" y="2492896"/>
            <a:ext cx="5524496" cy="442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、中央信号柜查看智能中央信号报警器有无报警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384032" y="3143248"/>
            <a:ext cx="5214974" cy="127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2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、电池柜检查电池外观及连接，包括电池无破损、无漏液、无鼓胀、无爬酸、极柱和连接处无腐蚀、无氧化、无松动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8282" y="357166"/>
            <a:ext cx="3071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3" action="ppaction://hlinksldjump"/>
              </a:rPr>
              <a:t>直流屏的检查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685" y="998855"/>
            <a:ext cx="2251710" cy="49758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5" y="999490"/>
            <a:ext cx="2179320" cy="497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rPr>
              <a:t>培训目标及培训要求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3432" y="1196752"/>
            <a:ext cx="15121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培训目标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3432" y="3399383"/>
            <a:ext cx="151216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楷体" panose="02010609060101010101" charset="-122"/>
                <a:ea typeface="楷体" panose="02010609060101010101" charset="-122"/>
              </a:rPr>
              <a:t>培训目标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1504" y="1844824"/>
            <a:ext cx="8352928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dirty="0">
                <a:latin typeface="+mn-ea"/>
              </a:rPr>
              <a:t>       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本课程针对润泽科技数据中心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IDC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部门运维团队人员进行，旨在使相关人员</a:t>
            </a:r>
            <a:r>
              <a:rPr lang="zh-CN" altLang="en-US" sz="20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掌握直流屏系统</a:t>
            </a:r>
            <a:r>
              <a:rPr lang="zh-CN" altLang="en-US" sz="20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操作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流程</a:t>
            </a:r>
            <a:r>
              <a:rPr lang="zh-CN" altLang="en-US" sz="2000" dirty="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及注意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事项等内容，以进一步提高润泽科技数据中心运维人员设备维护水平。</a:t>
            </a:r>
          </a:p>
        </p:txBody>
      </p:sp>
      <p:sp>
        <p:nvSpPr>
          <p:cNvPr id="7" name="矩形 6"/>
          <p:cNvSpPr/>
          <p:nvPr/>
        </p:nvSpPr>
        <p:spPr>
          <a:xfrm>
            <a:off x="1631504" y="4149080"/>
            <a:ext cx="8352928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latin typeface="+mn-ea"/>
              </a:rPr>
              <a:t>       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参训人员需要掌握直流</a:t>
            </a:r>
            <a:r>
              <a:rPr lang="zh-CN" altLang="en-US" sz="2000" dirty="0" smtClean="0">
                <a:latin typeface="楷体" panose="02010609060101010101" charset="-122"/>
                <a:ea typeface="楷体" panose="02010609060101010101" charset="-122"/>
              </a:rPr>
              <a:t>屏操作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流程步骤，安全注意事项等内容，确保操作人员熟记于心。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</a:t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3" name="矩形 12">
              <a:hlinkClick r:id="rId3" action="ppaction://hlinksldjump"/>
            </p:cNvPr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4754" y="2273851"/>
            <a:ext cx="7775702" cy="810100"/>
            <a:chOff x="3504874" y="2510153"/>
            <a:chExt cx="5182252" cy="1057947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3"/>
              <a:ext cx="3578130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直流屏的基本介绍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直流屏的基本操作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直流屏的检查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6844" y="285728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hlinkClick r:id="rId3" action="ppaction://hlinksldjump"/>
              </a:rPr>
              <a:t>直流屏</a:t>
            </a:r>
            <a:r>
              <a:rPr lang="zh-CN" altLang="en-US" sz="2800" b="1" dirty="0" smtClean="0">
                <a:solidFill>
                  <a:schemeClr val="accent1"/>
                </a:solidFill>
              </a:rPr>
              <a:t>的基本介绍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flipH="1">
            <a:off x="6744072" y="1415189"/>
            <a:ext cx="44291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  <a:cs typeface="楷体" panose="02010609060101010101" charset="-122"/>
              </a:rPr>
              <a:t>直流屏是为给信号设备、保护、自动装置、事故照明、应急电源及断路器分、合闸操作提供直流电源的电源设备。</a:t>
            </a:r>
            <a:endParaRPr lang="en-US" altLang="zh-CN" dirty="0" smtClean="0">
              <a:latin typeface="楷体" pitchFamily="49" charset="-122"/>
              <a:ea typeface="楷体" pitchFamily="49" charset="-122"/>
              <a:cs typeface="楷体" panose="02010609060101010101" charset="-122"/>
            </a:endParaRPr>
          </a:p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  <a:cs typeface="楷体" panose="02010609060101010101" charset="-122"/>
              </a:rPr>
              <a:t>直流系统是一个独立的电源，它不受发电机、厂用电及系统运行方式的影响，并在外部交流电中断的情况下，保证由后备电源（蓄电池）继续提供直流电源的重要设备。</a:t>
            </a:r>
            <a:endParaRPr lang="en-US" altLang="zh-CN" dirty="0" smtClean="0">
              <a:latin typeface="楷体" pitchFamily="49" charset="-122"/>
              <a:ea typeface="楷体" pitchFamily="49" charset="-122"/>
              <a:cs typeface="楷体" panose="02010609060101010101" charset="-122"/>
            </a:endParaRPr>
          </a:p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zh-CN" altLang="en-US" dirty="0" smtClean="0">
                <a:latin typeface="楷体" pitchFamily="49" charset="-122"/>
                <a:ea typeface="楷体" pitchFamily="49" charset="-122"/>
                <a:cs typeface="楷体" panose="02010609060101010101" charset="-122"/>
              </a:rPr>
              <a:t>直流屏的可靠性、安全性直接影响到电力系统供电的可靠性和安全性。</a:t>
            </a:r>
            <a:endParaRPr lang="zh-CN" altLang="en-US" dirty="0">
              <a:latin typeface="楷体" pitchFamily="49" charset="-122"/>
              <a:ea typeface="楷体" pitchFamily="49" charset="-122"/>
              <a:cs typeface="楷体" panose="02010609060101010101" charset="-122"/>
            </a:endParaRPr>
          </a:p>
        </p:txBody>
      </p:sp>
      <p:pic>
        <p:nvPicPr>
          <p:cNvPr id="5" name="图片 4" descr="~WEQIOV3AB@K7X[O_FRTR_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02" y="1544315"/>
            <a:ext cx="5057082" cy="4188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6844" y="357166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hlinkClick r:id="rId3" action="ppaction://hlinksldjump"/>
              </a:rPr>
              <a:t>直流屏的基本介绍 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24429" y="1285861"/>
            <a:ext cx="6441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>
              <a:buBlip>
                <a:blip r:embed="rId5"/>
              </a:buBlip>
            </a:pPr>
            <a:r>
              <a:rPr lang="zh-CN" altLang="en-US" dirty="0" smtClean="0"/>
              <a:t>直流</a:t>
            </a:r>
            <a:r>
              <a:rPr lang="zh-CN" altLang="en-US" dirty="0"/>
              <a:t>系统主要由两大部份组成。一部份是电池屏另一部份是直流充电屏（直流屏）。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4430" y="4143380"/>
            <a:ext cx="64414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>
              <a:buBlip>
                <a:blip r:embed="rId5"/>
              </a:buBlip>
            </a:pPr>
            <a:r>
              <a:rPr lang="zh-CN" altLang="en-US" dirty="0" smtClean="0"/>
              <a:t>直流</a:t>
            </a:r>
            <a:r>
              <a:rPr lang="zh-CN" altLang="en-US" dirty="0"/>
              <a:t>屏主要是由机柜、整流模块系统、监控系统、绝缘监测单元、电池巡检单元、开关量检测单元、降压单元及一系列的交流输入、直流输出、电压显示、电流显示等配电单元组成。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15880" y="2522220"/>
            <a:ext cx="645004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>
              <a:buBlip>
                <a:blip r:embed="rId5"/>
              </a:buBlip>
            </a:pPr>
            <a:r>
              <a:rPr lang="zh-CN" altLang="en-US" dirty="0" smtClean="0"/>
              <a:t>电池</a:t>
            </a:r>
            <a:r>
              <a:rPr lang="zh-CN" altLang="en-US" dirty="0"/>
              <a:t>屏就是一个可以摆放多节电池的机柜。电池屏中的电池一般是由</a:t>
            </a:r>
            <a:r>
              <a:rPr lang="en-US" altLang="zh-CN" dirty="0"/>
              <a:t>2</a:t>
            </a:r>
            <a:r>
              <a:rPr lang="en-US" dirty="0"/>
              <a:t>V-12V</a:t>
            </a:r>
            <a:r>
              <a:rPr lang="zh-CN" altLang="en-US" dirty="0"/>
              <a:t>的电池以</a:t>
            </a:r>
            <a:r>
              <a:rPr lang="en-US" altLang="zh-CN" dirty="0"/>
              <a:t>9</a:t>
            </a:r>
            <a:r>
              <a:rPr lang="zh-CN" altLang="en-US" dirty="0"/>
              <a:t>节到</a:t>
            </a:r>
            <a:r>
              <a:rPr lang="en-US" altLang="zh-CN" dirty="0"/>
              <a:t>108</a:t>
            </a:r>
            <a:r>
              <a:rPr lang="zh-CN" altLang="en-US" dirty="0"/>
              <a:t>节串联方式组成，对应电的电压输出也就是</a:t>
            </a:r>
            <a:r>
              <a:rPr lang="en-US" altLang="zh-CN" dirty="0"/>
              <a:t>110</a:t>
            </a:r>
            <a:r>
              <a:rPr lang="en-US" dirty="0"/>
              <a:t>V</a:t>
            </a:r>
            <a:r>
              <a:rPr lang="zh-CN" altLang="en-US" dirty="0"/>
              <a:t>或</a:t>
            </a:r>
            <a:r>
              <a:rPr lang="en-US" altLang="zh-CN" dirty="0"/>
              <a:t>220</a:t>
            </a:r>
            <a:r>
              <a:rPr lang="en-US" dirty="0"/>
              <a:t>V</a:t>
            </a:r>
            <a:r>
              <a:rPr lang="zh-CN" altLang="en-US" dirty="0"/>
              <a:t>；</a:t>
            </a:r>
            <a:r>
              <a:rPr lang="en-US" altLang="zh-CN" dirty="0"/>
              <a:t>A5</a:t>
            </a:r>
            <a:r>
              <a:rPr lang="zh-CN" altLang="en-US" dirty="0"/>
              <a:t>为</a:t>
            </a:r>
            <a:r>
              <a:rPr lang="en-US" altLang="zh-CN" dirty="0"/>
              <a:t>18</a:t>
            </a:r>
            <a:r>
              <a:rPr lang="zh-CN" altLang="en-US" dirty="0"/>
              <a:t>节</a:t>
            </a:r>
            <a:r>
              <a:rPr lang="en-US" altLang="zh-CN" dirty="0"/>
              <a:t>12v</a:t>
            </a:r>
            <a:r>
              <a:rPr lang="zh-CN" altLang="en-US" dirty="0"/>
              <a:t>电池组成</a:t>
            </a:r>
            <a:r>
              <a:rPr lang="en-US" dirty="0"/>
              <a:t>。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3096" y="1285875"/>
            <a:ext cx="2016760" cy="47358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00" y="1284605"/>
            <a:ext cx="1893570" cy="473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7" grpId="0"/>
      <p:bldP spid="7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6844" y="357166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hlinkClick r:id="rId3" action="ppaction://hlinksldjump"/>
              </a:rPr>
              <a:t>直流屏的基本介绍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87320" y="2204864"/>
            <a:ext cx="560522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>
              <a:buFont typeface="Wingdings" pitchFamily="2" charset="2"/>
              <a:buChar char="l"/>
            </a:pPr>
            <a:r>
              <a:rPr lang="zh-CN" altLang="en-US" dirty="0" smtClean="0"/>
              <a:t>整流</a:t>
            </a:r>
            <a:r>
              <a:rPr lang="zh-CN" altLang="en-US" dirty="0"/>
              <a:t>模块系统：电力整流模块就是把交流电整流成直流电的单机模块，它可以多台并联使用，实现了</a:t>
            </a:r>
            <a:r>
              <a:rPr lang="en-US" dirty="0"/>
              <a:t>N+1</a:t>
            </a:r>
            <a:r>
              <a:rPr lang="zh-CN" altLang="en-US" dirty="0"/>
              <a:t>冗余。模块输出是</a:t>
            </a:r>
            <a:r>
              <a:rPr lang="en-US" altLang="zh-CN" dirty="0"/>
              <a:t>110</a:t>
            </a:r>
            <a:r>
              <a:rPr lang="en-US" dirty="0"/>
              <a:t>V、220V</a:t>
            </a:r>
            <a:r>
              <a:rPr lang="zh-CN" altLang="en-US" dirty="0"/>
              <a:t>稳定可调的直流电压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buFont typeface="Wingdings" pitchFamily="2" charset="2"/>
              <a:buChar char="l"/>
            </a:pPr>
            <a:r>
              <a:rPr lang="zh-CN" altLang="en-US" dirty="0" smtClean="0"/>
              <a:t>模块</a:t>
            </a:r>
            <a:r>
              <a:rPr lang="zh-CN" altLang="en-US" dirty="0"/>
              <a:t>自身有较为完善的各种保护功能如：输入过压保护、输出过压保护、输出限流保护和输出短路保护等。</a:t>
            </a:r>
          </a:p>
        </p:txBody>
      </p:sp>
      <p:pic>
        <p:nvPicPr>
          <p:cNvPr id="1027" name="Picture 3" descr="C:\Users\ADMINI~1\AppData\Local\Temp\WeChat Files\27b488b10b761b05359dd5a0b16dcb6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3429" y="2564904"/>
            <a:ext cx="3916329" cy="218870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95406" y="357166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hlinkClick r:id="rId3" action="ppaction://hlinksldjump"/>
              </a:rPr>
              <a:t>直流屏的基本介绍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57618" y="2211829"/>
            <a:ext cx="5966974" cy="293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zh-CN" altLang="en-US" dirty="0" smtClean="0"/>
              <a:t>监控系统</a:t>
            </a:r>
            <a:r>
              <a:rPr lang="zh-CN" altLang="en-US" dirty="0"/>
              <a:t>：监控系统是整个直流系统的控制、管理核心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主要任务：</a:t>
            </a:r>
            <a:r>
              <a:rPr lang="zh-CN" altLang="en-US" dirty="0"/>
              <a:t>对系统中各功能单元和蓄电池进行长期自动监测，获取系统中的各种运行参数和状态，根据测量数据及运行状态及时进行处理，并以此为依据对系统进行控制，实现电源系统的全自动管理，保证其工作的连续性、可靠性和安全性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35" y="2103120"/>
            <a:ext cx="4752975" cy="3008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66844" y="357166"/>
            <a:ext cx="885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  <a:hlinkClick r:id="rId3" action="ppaction://hlinksldjump"/>
              </a:rPr>
              <a:t>直流屏的基本介绍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3952" y="2551837"/>
            <a:ext cx="5928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Blip>
                <a:blip r:embed="rId4"/>
              </a:buBlip>
              <a:defRPr>
                <a:latin typeface="楷体" pitchFamily="49" charset="-122"/>
                <a:ea typeface="楷体" pitchFamily="49" charset="-122"/>
                <a:cs typeface="楷体" panose="02010609060101010101" charset="-122"/>
              </a:defRPr>
            </a:lvl1pPr>
          </a:lstStyle>
          <a:p>
            <a:pPr marL="0" indent="0">
              <a:buNone/>
            </a:pPr>
            <a:r>
              <a:rPr lang="zh-CN" altLang="en-US" dirty="0" smtClean="0"/>
              <a:t>绝缘</a:t>
            </a:r>
            <a:r>
              <a:rPr lang="zh-CN" altLang="en-US" dirty="0"/>
              <a:t>监测单元：直流系统绝缘监测单元是监视直流系统绝缘情况的一种装置，可实时监测线路对地漏电阻，此数值可根据具体情况设定。当线路对地绝缘降低到设定值时，就会发出告警信号。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40" y="2107565"/>
            <a:ext cx="4422140" cy="2642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heme/theme1.xml><?xml version="1.0" encoding="utf-8"?>
<a:theme xmlns:a="http://schemas.openxmlformats.org/drawingml/2006/main" name="1_Office 主题​​">
  <a:themeElements>
    <a:clrScheme name="自定义 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8DD4"/>
      </a:hlink>
      <a:folHlink>
        <a:srgbClr val="548DD4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39</TotalTime>
  <Words>1413</Words>
  <Application>Microsoft Office PowerPoint</Application>
  <PresentationFormat>自定义</PresentationFormat>
  <Paragraphs>155</Paragraphs>
  <Slides>28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Copperplate Gothic Bold</vt:lpstr>
      <vt:lpstr>楷体</vt:lpstr>
      <vt:lpstr>Impact</vt:lpstr>
      <vt:lpstr>微软雅黑</vt:lpstr>
      <vt:lpstr>Wingdings</vt:lpstr>
      <vt:lpstr>Calibri</vt:lpstr>
      <vt:lpstr>华康俪金黑W8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AutoBVT</cp:lastModifiedBy>
  <cp:revision>501</cp:revision>
  <dcterms:created xsi:type="dcterms:W3CDTF">2014-01-11T15:22:00Z</dcterms:created>
  <dcterms:modified xsi:type="dcterms:W3CDTF">2019-03-22T02:51:16Z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2052-11.1.0.8515</vt:lpwstr>
  </property>
</Properties>
</file>